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9" r:id="rId20"/>
    <p:sldId id="284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35" r:id="rId31"/>
    <p:sldId id="334" r:id="rId32"/>
    <p:sldId id="307" r:id="rId33"/>
    <p:sldId id="270" r:id="rId34"/>
    <p:sldId id="271" r:id="rId35"/>
    <p:sldId id="305" r:id="rId36"/>
    <p:sldId id="308" r:id="rId37"/>
    <p:sldId id="303" r:id="rId38"/>
    <p:sldId id="336" r:id="rId39"/>
    <p:sldId id="304" r:id="rId40"/>
    <p:sldId id="272" r:id="rId41"/>
    <p:sldId id="317" r:id="rId42"/>
    <p:sldId id="318" r:id="rId43"/>
    <p:sldId id="311" r:id="rId44"/>
    <p:sldId id="312" r:id="rId45"/>
    <p:sldId id="319" r:id="rId46"/>
    <p:sldId id="315" r:id="rId47"/>
    <p:sldId id="338" r:id="rId48"/>
    <p:sldId id="313" r:id="rId49"/>
    <p:sldId id="331" r:id="rId50"/>
    <p:sldId id="332" r:id="rId51"/>
    <p:sldId id="333" r:id="rId52"/>
    <p:sldId id="314" r:id="rId53"/>
    <p:sldId id="324" r:id="rId54"/>
    <p:sldId id="320" r:id="rId55"/>
    <p:sldId id="321" r:id="rId56"/>
    <p:sldId id="322" r:id="rId57"/>
    <p:sldId id="323" r:id="rId58"/>
    <p:sldId id="337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55" autoAdjust="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outlineViewPr>
    <p:cViewPr>
      <p:scale>
        <a:sx n="33" d="100"/>
        <a:sy n="33" d="100"/>
      </p:scale>
      <p:origin x="0" y="-3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70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01/10/2022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0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12" Type="http://schemas.openxmlformats.org/officeDocument/2006/relationships/image" Target="../media/image69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0.png"/><Relationship Id="rId1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Asymmetric Cryptography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for</a:t>
            </a:r>
          </a:p>
          <a:p>
            <a:r>
              <a:rPr lang="en-GB" noProof="0" dirty="0">
                <a:solidFill>
                  <a:srgbClr val="00B050"/>
                </a:solidFill>
              </a:rPr>
              <a:t>info</a:t>
            </a:r>
            <a:r>
              <a:rPr lang="en-GB" noProof="0" dirty="0">
                <a:solidFill>
                  <a:srgbClr val="FFC000"/>
                </a:solidFill>
              </a:rPr>
              <a:t>@</a:t>
            </a:r>
            <a:r>
              <a:rPr lang="en-GB" noProof="0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en-GB" noProof="0" dirty="0"/>
              <a:t>Send a message without a secured connection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Alice Groupe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GB" dirty="0"/>
              <a:t>Bob Groupe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i="1" noProof="0" dirty="0"/>
              <a:t>Send a message without a secured connection</a:t>
            </a:r>
            <a:r>
              <a:rPr lang="en-GB" sz="4000" i="1" noProof="0" dirty="0"/>
              <a:t>:</a:t>
            </a:r>
            <a:br>
              <a:rPr lang="en-GB" sz="4400" i="1" noProof="0" dirty="0"/>
            </a:br>
            <a:r>
              <a:rPr lang="en-GB" sz="5400" b="1" noProof="0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en-GB" noProof="0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Alice Groupe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GB" noProof="0" dirty="0"/>
              <a:t>Bob Groupe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i="1" noProof="0" dirty="0"/>
              <a:t>Send a message without a secured connection</a:t>
            </a:r>
            <a:r>
              <a:rPr lang="en-GB" sz="4000" i="1" noProof="0" dirty="0"/>
              <a:t>:</a:t>
            </a:r>
            <a:br>
              <a:rPr lang="en-GB" sz="4400" i="1" noProof="0" dirty="0"/>
            </a:br>
            <a:r>
              <a:rPr lang="en-GB" sz="5400" b="1" noProof="0" dirty="0">
                <a:solidFill>
                  <a:schemeClr val="bg1">
                    <a:lumMod val="50000"/>
                  </a:schemeClr>
                </a:solidFill>
              </a:rPr>
              <a:t>Reality</a:t>
            </a:r>
            <a:endParaRPr lang="en-GB" noProof="0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Alice Groupe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GB" noProof="0" dirty="0"/>
              <a:t>Bob Groupe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Alice Groupe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GB" noProof="0" dirty="0"/>
              <a:t>Bob Groupe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i="1" noProof="0" dirty="0"/>
              <a:t>Send a message without a secured connection</a:t>
            </a:r>
            <a:r>
              <a:rPr lang="en-GB" sz="4000" i="1" noProof="0" dirty="0"/>
              <a:t>:</a:t>
            </a:r>
            <a:br>
              <a:rPr lang="en-GB" sz="4400" i="1" noProof="0" dirty="0"/>
            </a:br>
            <a:r>
              <a:rPr lang="en-GB" sz="5400" b="1" noProof="0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i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Send a message without a secured connection:</a:t>
            </a:r>
            <a:br>
              <a:rPr lang="en-US" sz="4000" i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sz="5400" b="1" noProof="0" dirty="0"/>
              <a:t>Synthesis</a:t>
            </a:r>
            <a:endParaRPr lang="en-GB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Level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Encoding of a message numerically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Non-contractual image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en-GB" noProof="0" dirty="0"/>
              <a:t>Coding a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Alice Groupe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GB" noProof="0" dirty="0"/>
              <a:t>Bob Groupe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noProof="0" dirty="0"/>
              <a:t>Representation of the encoding system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GB" sz="6600" b="1" noProof="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Do you like equations?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noProof="0" dirty="0"/>
              <a:t>Representation of the encoding system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Principals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en-GB" b="1" noProof="0" dirty="0"/>
              <a:t>Representation</a:t>
            </a:r>
            <a:r>
              <a:rPr lang="en-GB" noProof="0" dirty="0"/>
              <a:t> of the alphabet by </a:t>
            </a:r>
            <a:r>
              <a:rPr lang="en-GB" b="1" noProof="0" dirty="0"/>
              <a:t>numbers</a:t>
            </a:r>
          </a:p>
          <a:p>
            <a:r>
              <a:rPr lang="en-GB" b="1" noProof="0" dirty="0"/>
              <a:t>Modulo</a:t>
            </a:r>
            <a:r>
              <a:rPr lang="en-GB" noProof="0" dirty="0"/>
              <a:t> arithmetic </a:t>
            </a:r>
            <a:r>
              <a:rPr lang="en-GB" dirty="0"/>
              <a:t>so that the range of number used do not explode</a:t>
            </a:r>
            <a:endParaRPr lang="en-GB" noProof="0" dirty="0"/>
          </a:p>
          <a:p>
            <a:r>
              <a:rPr lang="en-GB" noProof="0" dirty="0"/>
              <a:t>Coding with </a:t>
            </a:r>
            <a:r>
              <a:rPr lang="en-GB" b="1" noProof="0" dirty="0"/>
              <a:t>multiplication</a:t>
            </a:r>
            <a:r>
              <a:rPr lang="en-GB" noProof="0" dirty="0"/>
              <a:t> more complex than with addition</a:t>
            </a:r>
          </a:p>
          <a:p>
            <a:r>
              <a:rPr lang="en-GB" noProof="0" dirty="0"/>
              <a:t>Encryption is </a:t>
            </a:r>
            <a:r>
              <a:rPr lang="en-GB" b="1" noProof="0" dirty="0"/>
              <a:t>symmetric</a:t>
            </a:r>
          </a:p>
          <a:p>
            <a:pPr marL="0" indent="0">
              <a:buNone/>
            </a:pPr>
            <a:endParaRPr lang="en-GB" b="1" noProof="0" dirty="0"/>
          </a:p>
          <a:p>
            <a:pPr marL="0" indent="0">
              <a:buNone/>
            </a:pPr>
            <a:r>
              <a:rPr lang="en-GB" b="1" noProof="0" dirty="0"/>
              <a:t>« + » :</a:t>
            </a:r>
            <a:endParaRPr lang="en-GB" noProof="0" dirty="0"/>
          </a:p>
          <a:p>
            <a:r>
              <a:rPr lang="en-GB" b="1" noProof="0" dirty="0"/>
              <a:t>Low costs </a:t>
            </a:r>
            <a:r>
              <a:rPr lang="en-GB" noProof="0" dirty="0"/>
              <a:t>in terms of computations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r>
              <a:rPr lang="en-GB" b="1" noProof="0" dirty="0"/>
              <a:t>« - » :</a:t>
            </a:r>
          </a:p>
          <a:p>
            <a:r>
              <a:rPr lang="en-GB" noProof="0" dirty="0"/>
              <a:t>Need a </a:t>
            </a:r>
            <a:r>
              <a:rPr lang="en-GB" b="1" noProof="0" dirty="0"/>
              <a:t>code key </a:t>
            </a:r>
            <a:r>
              <a:rPr lang="en-GB" noProof="0" dirty="0"/>
              <a:t>that the </a:t>
            </a:r>
            <a:r>
              <a:rPr lang="en-GB" b="1" noProof="0" dirty="0"/>
              <a:t>spy doesn’t know</a:t>
            </a:r>
          </a:p>
          <a:p>
            <a:pPr marL="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Level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RSA Encryption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 prime number?</a:t>
            </a:r>
            <a:endParaRPr lang="en-GB" noProof="0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+mn-lt"/>
              </a:rPr>
              <a:t>« a number that we cannot factorize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noProof="0" dirty="0"/>
              <a:t>Communication via a spy</a:t>
            </a:r>
            <a:br>
              <a:rPr lang="en-GB" noProof="0" dirty="0"/>
            </a:br>
            <a:r>
              <a:rPr lang="en-GB" sz="3600" i="1" noProof="0" dirty="0">
                <a:solidFill>
                  <a:schemeClr val="bg1">
                    <a:lumMod val="50000"/>
                  </a:schemeClr>
                </a:solidFill>
              </a:rPr>
              <a:t>(without private </a:t>
            </a:r>
            <a:r>
              <a:rPr lang="en-GB" sz="3600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-GB" sz="3600" i="1" noProof="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GB" i="1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such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that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primes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623781" y="874900"/>
                <a:ext cx="300915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CC00FF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en-US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81" y="874900"/>
                <a:ext cx="3009157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6259964" y="4717701"/>
            <a:ext cx="3924383" cy="1405519"/>
            <a:chOff x="6259964" y="4717701"/>
            <a:chExt cx="3924383" cy="140551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6259964" y="5661555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</a:rPr>
                <a:t>« Fermat’s theorem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pPr algn="ctr"/>
            <a:r>
              <a:rPr lang="en-GB" noProof="0" dirty="0"/>
              <a:t>RSA: Why does 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noProof="0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noProof="0" dirty="0"/>
                  <a:t> so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GB" noProof="0" dirty="0"/>
                  <a:t> such that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 noProof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 noProof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GB" noProof="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noProof="0" dirty="0"/>
              <a:t>RSA Helper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https://pauldubois98.github.io/AsymmetricCryptographyTalk/tools/rsa_helper.html</a:t>
            </a:r>
          </a:p>
        </p:txBody>
      </p:sp>
      <p:pic>
        <p:nvPicPr>
          <p:cNvPr id="8" name="Content Placeholder 7" descr="Qr code&#10;&#10;Description automatically generated">
            <a:extLst>
              <a:ext uri="{FF2B5EF4-FFF2-40B4-BE49-F238E27FC236}">
                <a16:creationId xmlns:a16="http://schemas.microsoft.com/office/drawing/2014/main" id="{A0EB25F5-FEED-AF51-1D35-60FFE438B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GB" sz="5400" b="1" noProof="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Do you like security protocols?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such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that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800" i="1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fr-FR" sz="2800" dirty="0">
                        <a:solidFill>
                          <a:srgbClr val="92D050"/>
                        </a:solidFill>
                      </a:rPr>
                      <m:t>,</m:t>
                    </m:r>
                    <m:r>
                      <a:rPr lang="fr-FR" sz="2800" i="1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fr-FR" sz="2800" dirty="0">
                        <a:solidFill>
                          <a:srgbClr val="92D05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fr-FR" sz="2800" b="0" i="0" dirty="0" smtClean="0">
                        <a:solidFill>
                          <a:srgbClr val="92D050"/>
                        </a:solidFill>
                      </a:rPr>
                      <m:t>prime</m:t>
                    </m:r>
                  </m:oMath>
                </a14:m>
                <a:r>
                  <a:rPr lang="fr-FR" sz="2800" dirty="0">
                    <a:solidFill>
                      <a:srgbClr val="92D050"/>
                    </a:solidFill>
                  </a:rPr>
                  <a:t>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 t="-4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670268" y="874900"/>
                <a:ext cx="2916183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CC00FF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en-US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68" y="874900"/>
                <a:ext cx="2916183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65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Principals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noProof="0" dirty="0"/>
                  <a:t>The spy is </a:t>
                </a:r>
                <a:r>
                  <a:rPr lang="en-GB" b="1" noProof="0" dirty="0"/>
                  <a:t>blocked</a:t>
                </a:r>
                <a:r>
                  <a:rPr lang="en-GB" noProof="0" dirty="0"/>
                  <a:t> by the </a:t>
                </a:r>
                <a:r>
                  <a:rPr lang="en-GB" b="1" noProof="0" dirty="0"/>
                  <a:t>factorization</a:t>
                </a:r>
                <a:r>
                  <a:rPr lang="en-GB" noProof="0" dirty="0"/>
                  <a:t> of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noProof="0" dirty="0"/>
                  <a:t> into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noProof="0" dirty="0"/>
                  <a:t> et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GB" noProof="0" dirty="0"/>
              </a:p>
              <a:p>
                <a:r>
                  <a:rPr lang="en-GB" noProof="0" dirty="0"/>
                  <a:t>While the </a:t>
                </a:r>
                <a:r>
                  <a:rPr lang="en-GB" b="1" noProof="0" dirty="0"/>
                  <a:t>multiplication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noProof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i="1" noProof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noProof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noProof="0" dirty="0"/>
                  <a:t> is </a:t>
                </a:r>
                <a:r>
                  <a:rPr lang="en-GB" b="1" dirty="0"/>
                  <a:t>fast</a:t>
                </a:r>
                <a:endParaRPr lang="en-GB" b="1" noProof="0" dirty="0"/>
              </a:p>
              <a:p>
                <a:r>
                  <a:rPr lang="en-GB" noProof="0" dirty="0"/>
                  <a:t>Need to </a:t>
                </a:r>
                <a:r>
                  <a:rPr lang="en-GB" b="1" noProof="0" dirty="0"/>
                  <a:t>generate large prime numbers </a:t>
                </a:r>
                <a:r>
                  <a:rPr lang="en-GB" noProof="0" dirty="0"/>
                  <a:t>(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noProof="0" dirty="0"/>
                  <a:t> et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noProof="0" dirty="0"/>
                  <a:t>)</a:t>
                </a:r>
                <a:endParaRPr lang="en-GB" b="1" noProof="0" dirty="0"/>
              </a:p>
              <a:p>
                <a:r>
                  <a:rPr lang="en-GB" noProof="0" dirty="0"/>
                  <a:t>Encryption is </a:t>
                </a:r>
                <a:r>
                  <a:rPr lang="en-GB" b="1" noProof="0" dirty="0"/>
                  <a:t>NOT</a:t>
                </a:r>
                <a:r>
                  <a:rPr lang="en-GB" noProof="0" dirty="0"/>
                  <a:t> </a:t>
                </a:r>
                <a:r>
                  <a:rPr lang="en-GB" b="1" noProof="0" dirty="0"/>
                  <a:t>symmetric</a:t>
                </a:r>
              </a:p>
              <a:p>
                <a:pPr marL="0" indent="0">
                  <a:buNone/>
                </a:pPr>
                <a:endParaRPr lang="en-GB" b="1" noProof="0" dirty="0"/>
              </a:p>
              <a:p>
                <a:pPr marL="0" indent="0">
                  <a:buNone/>
                </a:pPr>
                <a:r>
                  <a:rPr lang="en-GB" b="1" noProof="0" dirty="0"/>
                  <a:t>« + »:</a:t>
                </a:r>
              </a:p>
              <a:p>
                <a:r>
                  <a:rPr lang="en-GB" b="1" noProof="0" dirty="0"/>
                  <a:t>No</a:t>
                </a:r>
                <a:r>
                  <a:rPr lang="en-GB" noProof="0" dirty="0"/>
                  <a:t> need of a </a:t>
                </a:r>
                <a:r>
                  <a:rPr lang="en-GB" b="1" noProof="0" dirty="0"/>
                  <a:t>private key</a:t>
                </a:r>
              </a:p>
              <a:p>
                <a:pPr marL="0" indent="0">
                  <a:buNone/>
                </a:pPr>
                <a:endParaRPr lang="en-GB" b="1" noProof="0" dirty="0"/>
              </a:p>
              <a:p>
                <a:pPr marL="0" indent="0">
                  <a:buNone/>
                </a:pPr>
                <a:r>
                  <a:rPr lang="en-GB" b="1" noProof="0" dirty="0"/>
                  <a:t>« - »:</a:t>
                </a:r>
              </a:p>
              <a:p>
                <a:r>
                  <a:rPr lang="en-GB" b="1" noProof="0" dirty="0"/>
                  <a:t>Expensive </a:t>
                </a:r>
                <a:r>
                  <a:rPr lang="en-GB" noProof="0" dirty="0"/>
                  <a:t>in terms of computations</a:t>
                </a:r>
              </a:p>
              <a:p>
                <a:r>
                  <a:rPr lang="en-GB" noProof="0" dirty="0"/>
                  <a:t>Subject to </a:t>
                </a:r>
                <a:r>
                  <a:rPr lang="en-GB" b="1" noProof="0" dirty="0"/>
                  <a:t>quantum computers attacks</a:t>
                </a:r>
              </a:p>
              <a:p>
                <a:endParaRPr lang="en-GB" noProof="0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GB" noProof="0" dirty="0"/>
                  <a:t> Used to </a:t>
                </a:r>
                <a:r>
                  <a:rPr lang="en-GB" b="1" noProof="0" dirty="0"/>
                  <a:t>exchange a private key </a:t>
                </a:r>
                <a:r>
                  <a:rPr lang="en-GB" noProof="0" dirty="0"/>
                  <a:t>(and then symmetric encryption is used)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Level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ElGamal Encryption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en-GB" noProof="0" dirty="0"/>
              <a:t>Modulo Logarithm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noProof="0" dirty="0"/>
              <a:t>Modulo Calculator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21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Principals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noProof="0" dirty="0"/>
                  <a:t>The spy is blocked by the fact that he can’t compute </a:t>
                </a:r>
                <a14:m>
                  <m:oMath xmlns:m="http://schemas.openxmlformats.org/officeDocument/2006/math">
                    <m:r>
                      <a:rPr lang="en-GB" b="1" i="1" noProof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GB" noProof="0" dirty="0"/>
                  <a:t> (using only public information) nor can he find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noProof="0" dirty="0"/>
                  <a:t> or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noProof="0" dirty="0"/>
                  <a:t> (modulo logarithm).</a:t>
                </a:r>
              </a:p>
              <a:p>
                <a:r>
                  <a:rPr lang="en-GB" b="1" noProof="0" dirty="0"/>
                  <a:t>Pseudo-symmetric</a:t>
                </a:r>
                <a:r>
                  <a:rPr lang="en-GB" noProof="0" dirty="0"/>
                  <a:t> encryption</a:t>
                </a:r>
                <a:endParaRPr lang="en-GB" b="1" noProof="0" dirty="0"/>
              </a:p>
              <a:p>
                <a:pPr marL="0" indent="0">
                  <a:buNone/>
                </a:pPr>
                <a:endParaRPr lang="en-GB" b="1" noProof="0" dirty="0"/>
              </a:p>
              <a:p>
                <a:pPr marL="0" indent="0">
                  <a:buNone/>
                </a:pPr>
                <a:r>
                  <a:rPr lang="en-GB" b="1" noProof="0" dirty="0"/>
                  <a:t>« + »:</a:t>
                </a:r>
              </a:p>
              <a:p>
                <a:r>
                  <a:rPr lang="en-GB" b="1" noProof="0" dirty="0"/>
                  <a:t>No </a:t>
                </a:r>
                <a:r>
                  <a:rPr lang="en-GB" noProof="0" dirty="0"/>
                  <a:t>need of a </a:t>
                </a:r>
                <a:r>
                  <a:rPr lang="en-GB" b="1" noProof="0" dirty="0"/>
                  <a:t>private key</a:t>
                </a:r>
                <a:endParaRPr lang="en-GB" noProof="0" dirty="0"/>
              </a:p>
              <a:p>
                <a:pPr marL="0" indent="0">
                  <a:buNone/>
                </a:pPr>
                <a:endParaRPr lang="en-GB" b="1" noProof="0" dirty="0"/>
              </a:p>
              <a:p>
                <a:pPr marL="0" indent="0">
                  <a:buNone/>
                </a:pPr>
                <a:r>
                  <a:rPr lang="en-GB" b="1" noProof="0" dirty="0"/>
                  <a:t>« - »:</a:t>
                </a:r>
              </a:p>
              <a:p>
                <a:r>
                  <a:rPr lang="en-GB" b="1" noProof="0" dirty="0"/>
                  <a:t>Expensive </a:t>
                </a:r>
                <a:r>
                  <a:rPr lang="en-GB" noProof="0" dirty="0"/>
                  <a:t>in terms of computations</a:t>
                </a:r>
              </a:p>
              <a:p>
                <a:r>
                  <a:rPr lang="en-GB" noProof="0" dirty="0"/>
                  <a:t>Subject to some </a:t>
                </a:r>
                <a:r>
                  <a:rPr lang="en-GB" b="1" noProof="0" dirty="0"/>
                  <a:t>algebraic attacks</a:t>
                </a:r>
                <a:r>
                  <a:rPr lang="en-GB" noProof="0" dirty="0"/>
                  <a:t>, that may </a:t>
                </a:r>
                <a:r>
                  <a:rPr lang="en-GB" b="1" noProof="0" dirty="0"/>
                  <a:t>alter</a:t>
                </a:r>
                <a:r>
                  <a:rPr lang="en-GB" noProof="0" dirty="0"/>
                  <a:t> the </a:t>
                </a:r>
                <a:r>
                  <a:rPr lang="en-GB" b="1" noProof="0" dirty="0"/>
                  <a:t>message</a:t>
                </a:r>
              </a:p>
              <a:p>
                <a:endParaRPr lang="en-GB" noProof="0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GB" noProof="0" dirty="0"/>
                  <a:t> The system may be applied to other</a:t>
                </a:r>
                <a:r>
                  <a:rPr lang="en-GB" dirty="0"/>
                  <a:t>r contexts than modulo arithmetic</a:t>
                </a:r>
                <a:endParaRPr lang="en-GB" noProof="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GB" sz="6600" b="1" noProof="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Do you like money?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Level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Elliptic Curves Cryptography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an Elliptic Curve</a:t>
            </a:r>
            <a:r>
              <a:rPr lang="en-GB" noProof="0" dirty="0"/>
              <a:t>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an Elliptic Curve</a:t>
            </a:r>
            <a:r>
              <a:rPr lang="en-GB" noProof="0" dirty="0"/>
              <a:t>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an Elliptic Curve</a:t>
            </a:r>
            <a:r>
              <a:rPr lang="en-GB" noProof="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an Elliptic Curve</a:t>
            </a:r>
            <a:r>
              <a:rPr lang="en-GB" noProof="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an Elliptic Curve</a:t>
            </a:r>
            <a:r>
              <a:rPr lang="en-GB" noProof="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2"/>
            <a:ext cx="9190730" cy="1129983"/>
          </a:xfrm>
        </p:spPr>
        <p:txBody>
          <a:bodyPr>
            <a:normAutofit/>
          </a:bodyPr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Addition (P+Q)</a:t>
            </a:r>
            <a:endParaRPr lang="en-GB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P✳Q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7258" y="1124958"/>
            <a:ext cx="10937484" cy="5733042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B2043CC-4EB8-8EF5-8727-940DACEB4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24957"/>
            <a:ext cx="10937484" cy="5733042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4"/>
            <a:ext cx="9190730" cy="1129983"/>
          </a:xfrm>
        </p:spPr>
        <p:txBody>
          <a:bodyPr/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Addition P+P?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1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Double (2P)</a:t>
            </a:r>
            <a:endParaRPr lang="en-GB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(tangent at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P✳P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D1A610AA-88A2-1EBF-62A4-081F1F749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tangent</a:t>
            </a:r>
            <a:r>
              <a:rPr kumimoji="0" lang="fr-FR" altLang="fr-F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3P = P+2P</a:t>
            </a:r>
            <a:endParaRPr lang="en-GB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3042920" y="1234440"/>
            <a:ext cx="4217416" cy="558546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3042920" y="10289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58482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545112" y="456595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40399" y="356037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P+2P = 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43CD276-B797-B974-A41C-C972345C0311}"/>
              </a:ext>
            </a:extLst>
          </p:cNvPr>
          <p:cNvSpPr txBox="1"/>
          <p:nvPr/>
        </p:nvSpPr>
        <p:spPr>
          <a:xfrm>
            <a:off x="5543862" y="427854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P✳2P</a:t>
            </a:r>
          </a:p>
        </p:txBody>
      </p:sp>
    </p:spTree>
    <p:extLst>
      <p:ext uri="{BB962C8B-B14F-4D97-AF65-F5344CB8AC3E}">
        <p14:creationId xmlns:p14="http://schemas.microsoft.com/office/powerpoint/2010/main" val="12677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/>
      <p:bldP spid="14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GB" sz="6600" b="1" noProof="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Do you like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4P = 2(2P) or P+3P?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4253696" y="1028936"/>
            <a:ext cx="2752894" cy="582906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2617999" y="1028936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tangent at</a:t>
            </a:r>
            <a:r>
              <a:rPr lang="fr-FR" dirty="0">
                <a:solidFill>
                  <a:schemeClr val="accent2"/>
                </a:solidFill>
              </a:rPr>
              <a:t> 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740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F8F134D-6019-8254-7101-A98C23095C20}"/>
              </a:ext>
            </a:extLst>
          </p:cNvPr>
          <p:cNvSpPr/>
          <p:nvPr/>
        </p:nvSpPr>
        <p:spPr>
          <a:xfrm>
            <a:off x="5424482" y="4592573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B3D19A-BFA7-0316-76B9-04F0DF9F7CDF}"/>
              </a:ext>
            </a:extLst>
          </p:cNvPr>
          <p:cNvSpPr/>
          <p:nvPr/>
        </p:nvSpPr>
        <p:spPr>
          <a:xfrm>
            <a:off x="5513175" y="4640338"/>
            <a:ext cx="972394" cy="2478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64AB15-014A-C272-352B-B36AC5F90C95}"/>
              </a:ext>
            </a:extLst>
          </p:cNvPr>
          <p:cNvSpPr txBox="1"/>
          <p:nvPr/>
        </p:nvSpPr>
        <p:spPr>
          <a:xfrm>
            <a:off x="5412226" y="4566727"/>
            <a:ext cx="115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2(2P) = 4P</a:t>
            </a:r>
          </a:p>
        </p:txBody>
      </p:sp>
    </p:spTree>
    <p:extLst>
      <p:ext uri="{BB962C8B-B14F-4D97-AF65-F5344CB8AC3E}">
        <p14:creationId xmlns:p14="http://schemas.microsoft.com/office/powerpoint/2010/main" val="3003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2" grpId="0" animBg="1"/>
      <p:bldP spid="4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4P = 2(2P) or P+3P?</a:t>
            </a:r>
            <a:endParaRPr lang="en-GB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596900" y="2501900"/>
            <a:ext cx="11045933" cy="247650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1FD235-DB35-FC65-E268-4E3850717534}"/>
              </a:ext>
            </a:extLst>
          </p:cNvPr>
          <p:cNvSpPr/>
          <p:nvPr/>
        </p:nvSpPr>
        <p:spPr>
          <a:xfrm>
            <a:off x="4445313" y="4593021"/>
            <a:ext cx="951133" cy="2952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33399" y="328701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49167" y="260309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(P-3P)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46369B-BF21-0ABE-A799-0D0AF43EC874}"/>
              </a:ext>
            </a:extLst>
          </p:cNvPr>
          <p:cNvSpPr txBox="1"/>
          <p:nvPr/>
        </p:nvSpPr>
        <p:spPr>
          <a:xfrm>
            <a:off x="4365278" y="456326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P+3P = 4P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359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03014" y="357683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B774285-ABEE-64B1-E95C-581C1340C0E8}"/>
              </a:ext>
            </a:extLst>
          </p:cNvPr>
          <p:cNvSpPr/>
          <p:nvPr/>
        </p:nvSpPr>
        <p:spPr>
          <a:xfrm>
            <a:off x="5424159" y="4593021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9D43488-51B9-24D2-7467-3FC88C787C01}"/>
              </a:ext>
            </a:extLst>
          </p:cNvPr>
          <p:cNvSpPr/>
          <p:nvPr/>
        </p:nvSpPr>
        <p:spPr>
          <a:xfrm>
            <a:off x="5422675" y="4593021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FFF730-205C-8478-4EC6-81123070CB0F}"/>
              </a:ext>
            </a:extLst>
          </p:cNvPr>
          <p:cNvSpPr/>
          <p:nvPr/>
        </p:nvSpPr>
        <p:spPr>
          <a:xfrm>
            <a:off x="5513175" y="4640338"/>
            <a:ext cx="972394" cy="2478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EA06F6-BBED-1F0C-484C-A1E61BA4E18F}"/>
              </a:ext>
            </a:extLst>
          </p:cNvPr>
          <p:cNvSpPr txBox="1"/>
          <p:nvPr/>
        </p:nvSpPr>
        <p:spPr>
          <a:xfrm>
            <a:off x="5434207" y="4563267"/>
            <a:ext cx="119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4P = 2(2P)</a:t>
            </a:r>
          </a:p>
        </p:txBody>
      </p:sp>
    </p:spTree>
    <p:extLst>
      <p:ext uri="{BB962C8B-B14F-4D97-AF65-F5344CB8AC3E}">
        <p14:creationId xmlns:p14="http://schemas.microsoft.com/office/powerpoint/2010/main" val="14936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5" grpId="0"/>
      <p:bldP spid="45" grpId="0"/>
      <p:bldP spid="16" grpId="0" animBg="1"/>
      <p:bldP spid="4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fr-FR" sz="280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message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noProof="0" dirty="0"/>
              <a:t>Division on Elliptic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Principals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The spy is blocked by the fact that he can’t compute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GB" dirty="0"/>
                  <a:t> (using only public information) nor can he find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(division on elliptic curves).</a:t>
                </a:r>
              </a:p>
              <a:p>
                <a:r>
                  <a:rPr lang="en-GB" b="1" dirty="0"/>
                  <a:t>Pseudo-symmetric</a:t>
                </a:r>
                <a:r>
                  <a:rPr lang="en-GB" dirty="0"/>
                  <a:t> encryption</a:t>
                </a:r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« + »:</a:t>
                </a:r>
              </a:p>
              <a:p>
                <a:r>
                  <a:rPr lang="en-GB" b="1" dirty="0"/>
                  <a:t>No </a:t>
                </a:r>
                <a:r>
                  <a:rPr lang="en-GB" dirty="0"/>
                  <a:t>need of a </a:t>
                </a:r>
                <a:r>
                  <a:rPr lang="en-GB" b="1" dirty="0"/>
                  <a:t>private key</a:t>
                </a:r>
                <a:endParaRPr lang="en-GB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« - »:</a:t>
                </a:r>
              </a:p>
              <a:p>
                <a:r>
                  <a:rPr lang="en-GB" b="1" dirty="0"/>
                  <a:t>Expensive </a:t>
                </a:r>
                <a:r>
                  <a:rPr lang="en-GB" dirty="0"/>
                  <a:t>in terms of computations</a:t>
                </a:r>
              </a:p>
              <a:p>
                <a:r>
                  <a:rPr lang="en-GB" dirty="0"/>
                  <a:t>(Very) </a:t>
                </a:r>
                <a:r>
                  <a:rPr lang="en-GB" b="1" dirty="0"/>
                  <a:t>Difficult to hack </a:t>
                </a:r>
                <a:r>
                  <a:rPr lang="en-GB" dirty="0"/>
                  <a:t>via </a:t>
                </a:r>
                <a:r>
                  <a:rPr lang="en-GB" b="1" dirty="0"/>
                  <a:t>brute force </a:t>
                </a:r>
                <a:r>
                  <a:rPr lang="en-GB" dirty="0"/>
                  <a:t>method</a:t>
                </a:r>
              </a:p>
              <a:p>
                <a:r>
                  <a:rPr lang="en-GB" dirty="0"/>
                  <a:t>Subject to </a:t>
                </a:r>
                <a:r>
                  <a:rPr lang="en-GB" b="1" dirty="0"/>
                  <a:t>quantum computers attacks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0" y="1282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Do you like Toulouse?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-10" y="0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Do you like equations?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6088" y="-2564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Do you like money?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-6108" y="-1282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Do you like security protocols?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EC243A-C98C-2A08-5DC5-E8320C1B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en-GB" noProof="0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endParaRPr lang="en-GB" sz="2400" noProof="0" dirty="0"/>
              </a:p>
              <a:p>
                <a:pPr marL="0" indent="0" algn="ctr">
                  <a:buNone/>
                </a:pPr>
                <a:r>
                  <a:rPr lang="en-GB" sz="5400" noProof="0" dirty="0"/>
                  <a:t>« Fermat’s theorem »:</a:t>
                </a:r>
                <a:endParaRPr lang="en-GB" sz="5400" b="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5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en-GB" sz="5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5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5400" b="0" i="1" noProof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sz="5400" b="0" i="1" noProof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GB" sz="5400" noProof="0" dirty="0"/>
                  <a:t>« Fermat’s last </a:t>
                </a:r>
                <a:r>
                  <a:rPr lang="en-GB" sz="5400" noProof="0" dirty="0" err="1"/>
                  <a:t>thorem</a:t>
                </a:r>
                <a:r>
                  <a:rPr lang="en-GB" sz="5400" noProof="0" dirty="0"/>
                  <a:t> »:</a:t>
                </a:r>
                <a:endParaRPr lang="en-GB" sz="5400" b="0" noProof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5400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5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5400" noProof="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was from Toulouse!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>
                    <a:lumMod val="50000"/>
                  </a:schemeClr>
                </a:solidFill>
              </a:rPr>
              <a:t>ASYMETRIC CRYPTOGRAPHY:</a:t>
            </a:r>
            <a:br>
              <a:rPr lang="en-GB" noProof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b="1" noProof="0" dirty="0">
                <a:solidFill>
                  <a:schemeClr val="bg1">
                    <a:lumMod val="50000"/>
                  </a:schemeClr>
                </a:solidFill>
              </a:rPr>
              <a:t>Or how to send a secret mess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age</a:t>
            </a:r>
            <a:br>
              <a:rPr lang="en-GB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with a speaker</a:t>
            </a:r>
            <a:r>
              <a:rPr lang="en-GB" b="1" noProof="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Presented by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latin typeface="+mn-lt"/>
              </a:rPr>
              <a:t>…feat Pierre de FERMAT</a:t>
            </a:r>
          </a:p>
        </p:txBody>
      </p:sp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noProof="0" dirty="0"/>
              <a:t>How to send a secret…</a:t>
            </a:r>
            <a:br>
              <a:rPr lang="en-GB" b="1" noProof="0" dirty="0"/>
            </a:br>
            <a:r>
              <a:rPr lang="en-GB" b="1" noProof="0" dirty="0"/>
              <a:t>… with a speaker?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5901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Encoding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54E735-C928-BC70-4045-E0841A1D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nd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35619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Elliptic Curves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885 0.238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3" y="1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Level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Lock Analogy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8817</TotalTime>
  <Words>1451</Words>
  <Application>Microsoft Office PowerPoint</Application>
  <PresentationFormat>Widescreen</PresentationFormat>
  <Paragraphs>320</Paragraphs>
  <Slides>58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Arial Unicode MS</vt:lpstr>
      <vt:lpstr>Calibri</vt:lpstr>
      <vt:lpstr>Calibri Light</vt:lpstr>
      <vt:lpstr>Cambria Math</vt:lpstr>
      <vt:lpstr>Consolas</vt:lpstr>
      <vt:lpstr>Symbol</vt:lpstr>
      <vt:lpstr>Thème Office</vt:lpstr>
      <vt:lpstr>Asymmetric Cryptography</vt:lpstr>
      <vt:lpstr>Do you like equations?</vt:lpstr>
      <vt:lpstr>Do you like security protocols?</vt:lpstr>
      <vt:lpstr>Do you like money?</vt:lpstr>
      <vt:lpstr>Do you like Toulouse?</vt:lpstr>
      <vt:lpstr>How to send a secret… … with a speaker?</vt:lpstr>
      <vt:lpstr>PowerPoint Presentation</vt:lpstr>
      <vt:lpstr>PowerPoint Presentation</vt:lpstr>
      <vt:lpstr>Level 1</vt:lpstr>
      <vt:lpstr>Send a message without a secured connection</vt:lpstr>
      <vt:lpstr>PowerPoint Presentation</vt:lpstr>
      <vt:lpstr>Send a message without a secured connection: Intuition</vt:lpstr>
      <vt:lpstr>Send a message without a secured connection: Reality</vt:lpstr>
      <vt:lpstr>Send a message without a secured connection: Solution</vt:lpstr>
      <vt:lpstr>Send a message without a secured connection: Synthesis</vt:lpstr>
      <vt:lpstr>Level 2</vt:lpstr>
      <vt:lpstr>Coding a message</vt:lpstr>
      <vt:lpstr>PowerPoint Presentation</vt:lpstr>
      <vt:lpstr>Representation of the encoding system</vt:lpstr>
      <vt:lpstr>PowerPoint Presentation</vt:lpstr>
      <vt:lpstr>PowerPoint Presentation</vt:lpstr>
      <vt:lpstr>Representation of the encoding system</vt:lpstr>
      <vt:lpstr>Principals conclusions</vt:lpstr>
      <vt:lpstr>Level 3</vt:lpstr>
      <vt:lpstr>What’s a prime number?</vt:lpstr>
      <vt:lpstr>Communication via a spy (without private key)</vt:lpstr>
      <vt:lpstr>PowerPoint Presentation</vt:lpstr>
      <vt:lpstr>RSA: Why does t work?</vt:lpstr>
      <vt:lpstr>RSA Helper</vt:lpstr>
      <vt:lpstr>PowerPoint Presentation</vt:lpstr>
      <vt:lpstr>PowerPoint Presentation</vt:lpstr>
      <vt:lpstr>Principals conclusions</vt:lpstr>
      <vt:lpstr>Level 4</vt:lpstr>
      <vt:lpstr>PowerPoint Presentation</vt:lpstr>
      <vt:lpstr>Modulo Logarithm</vt:lpstr>
      <vt:lpstr>Modulo Calculator</vt:lpstr>
      <vt:lpstr>PowerPoint Presentation</vt:lpstr>
      <vt:lpstr>PowerPoint Presentation</vt:lpstr>
      <vt:lpstr>Principals conclusions</vt:lpstr>
      <vt:lpstr>Level 5</vt:lpstr>
      <vt:lpstr>What’s an Elliptic Curve?</vt:lpstr>
      <vt:lpstr>What’s an Elliptic Curve?</vt:lpstr>
      <vt:lpstr>What’s an Elliptic Curve?</vt:lpstr>
      <vt:lpstr>What’s an Elliptic Curve?</vt:lpstr>
      <vt:lpstr>What’s an Elliptic Curve?</vt:lpstr>
      <vt:lpstr>Elliptic Curve: Addition (P+Q)</vt:lpstr>
      <vt:lpstr>Elliptic Curve: Addition P+P?</vt:lpstr>
      <vt:lpstr>Elliptic Curve: Double (2P)</vt:lpstr>
      <vt:lpstr>Elliptic Curve: 3P = P+2P</vt:lpstr>
      <vt:lpstr>Elliptic Curve: 4P = 2(2P) or P+3P?</vt:lpstr>
      <vt:lpstr>Elliptic Curve: 4P = 2(2P) or P+3P?</vt:lpstr>
      <vt:lpstr>PowerPoint Presentation</vt:lpstr>
      <vt:lpstr>Division on Elliptic Curve</vt:lpstr>
      <vt:lpstr>Principals conclusions</vt:lpstr>
      <vt:lpstr>PowerPoint Presentation</vt:lpstr>
      <vt:lpstr>PowerPoint Presentation</vt:lpstr>
      <vt:lpstr>Fermat…</vt:lpstr>
      <vt:lpstr>ASYMETRIC CRYPTOGRAPHY: Or how to send a secret message with a speaker?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94</cp:revision>
  <dcterms:created xsi:type="dcterms:W3CDTF">2022-09-12T12:45:36Z</dcterms:created>
  <dcterms:modified xsi:type="dcterms:W3CDTF">2022-09-30T23:05:51Z</dcterms:modified>
</cp:coreProperties>
</file>